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88" r:id="rId24"/>
    <p:sldId id="280" r:id="rId25"/>
    <p:sldId id="285" r:id="rId26"/>
    <p:sldId id="281" r:id="rId27"/>
    <p:sldId id="286" r:id="rId28"/>
    <p:sldId id="287" r:id="rId29"/>
    <p:sldId id="282" r:id="rId30"/>
    <p:sldId id="283" r:id="rId31"/>
    <p:sldId id="276" r:id="rId32"/>
    <p:sldId id="284" r:id="rId3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9DA74"/>
    <a:srgbClr val="004400"/>
    <a:srgbClr val="1F9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5" autoAdjust="0"/>
    <p:restoredTop sz="91833" autoAdjust="0"/>
  </p:normalViewPr>
  <p:slideViewPr>
    <p:cSldViewPr>
      <p:cViewPr>
        <p:scale>
          <a:sx n="66" d="100"/>
          <a:sy n="66" d="100"/>
        </p:scale>
        <p:origin x="-144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energii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1F9C02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Arkusz1!$A$2:$A$5</c:f>
              <c:strCache>
                <c:ptCount val="4"/>
                <c:pt idx="0">
                  <c:v>Europa</c:v>
                </c:pt>
                <c:pt idx="1">
                  <c:v>Ameryka Północna</c:v>
                </c:pt>
                <c:pt idx="2">
                  <c:v>Azja</c:v>
                </c:pt>
                <c:pt idx="3">
                  <c:v>pozostałe</c:v>
                </c:pt>
              </c:strCache>
            </c:strRef>
          </c:cat>
          <c:val>
            <c:numRef>
              <c:f>Arkusz1!$B$2:$B$5</c:f>
              <c:numCache>
                <c:formatCode>0.0%</c:formatCode>
                <c:ptCount val="4"/>
                <c:pt idx="0">
                  <c:v>0.73599999999999999</c:v>
                </c:pt>
                <c:pt idx="1">
                  <c:v>0.154</c:v>
                </c:pt>
                <c:pt idx="2">
                  <c:v>9.0999999999999998E-2</c:v>
                </c:pt>
                <c:pt idx="3">
                  <c:v>1.9E-2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Produkcja energii</c:v>
                </c:pt>
              </c:strCache>
            </c:strRef>
          </c:tx>
          <c:cat>
            <c:strRef>
              <c:f>Arkusz1!$A$2:$A$3</c:f>
              <c:strCache>
                <c:ptCount val="2"/>
                <c:pt idx="0">
                  <c:v>na świecie</c:v>
                </c:pt>
                <c:pt idx="1">
                  <c:v>przez elektrownie </c:v>
                </c:pt>
              </c:strCache>
            </c:strRef>
          </c:cat>
          <c:val>
            <c:numRef>
              <c:f>Arkusz1!$B$2:$B$3</c:f>
              <c:numCache>
                <c:formatCode>0.0%</c:formatCode>
                <c:ptCount val="2"/>
                <c:pt idx="0">
                  <c:v>0.98499999999999999</c:v>
                </c:pt>
                <c:pt idx="1">
                  <c:v>1.4999999999999999E-2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219681264729446E-2"/>
          <c:y val="1.2809693728779211E-2"/>
          <c:w val="0.62296978822684002"/>
          <c:h val="0.9665347909675442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spPr>
              <a:solidFill>
                <a:srgbClr val="00B0F0"/>
              </a:solidFill>
            </c:spPr>
          </c:dPt>
          <c:dPt>
            <c:idx val="6"/>
            <c:bubble3D val="0"/>
            <c:spPr>
              <a:solidFill>
                <a:srgbClr val="0070C0"/>
              </a:solidFill>
            </c:spPr>
          </c:dPt>
          <c:dPt>
            <c:idx val="7"/>
            <c:bubble3D val="0"/>
            <c:spPr>
              <a:solidFill>
                <a:srgbClr val="002060"/>
              </a:solidFill>
            </c:spPr>
          </c:dPt>
          <c:dPt>
            <c:idx val="8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7"/>
              <c:spPr/>
              <c:txPr>
                <a:bodyPr/>
                <a:lstStyle/>
                <a:p>
                  <a:pPr>
                    <a:defRPr b="1">
                      <a:solidFill>
                        <a:schemeClr val="accent3"/>
                      </a:solidFill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Arkusz1!$A$2:$A$10</c:f>
              <c:strCache>
                <c:ptCount val="9"/>
                <c:pt idx="0">
                  <c:v>Bliski Wschód i Afryka północna</c:v>
                </c:pt>
                <c:pt idx="1">
                  <c:v>Europa zachodnia</c:v>
                </c:pt>
                <c:pt idx="2">
                  <c:v>Chiny</c:v>
                </c:pt>
                <c:pt idx="3">
                  <c:v>region Pacyfiku</c:v>
                </c:pt>
                <c:pt idx="4">
                  <c:v>Azja</c:v>
                </c:pt>
                <c:pt idx="5">
                  <c:v>Afryka </c:v>
                </c:pt>
                <c:pt idx="6">
                  <c:v>Europa wschodnia i Rosja</c:v>
                </c:pt>
                <c:pt idx="7">
                  <c:v>Ameryka Łacińska i Karaiby</c:v>
                </c:pt>
                <c:pt idx="8">
                  <c:v>Ameryka Północna</c:v>
                </c:pt>
              </c:strCache>
            </c:strRef>
          </c:cat>
          <c:val>
            <c:numRef>
              <c:f>Arkusz1!$B$2:$B$10</c:f>
              <c:numCache>
                <c:formatCode>0%</c:formatCode>
                <c:ptCount val="9"/>
                <c:pt idx="0">
                  <c:v>0.04</c:v>
                </c:pt>
                <c:pt idx="1">
                  <c:v>0.05</c:v>
                </c:pt>
                <c:pt idx="2">
                  <c:v>0.08</c:v>
                </c:pt>
                <c:pt idx="3">
                  <c:v>0.08</c:v>
                </c:pt>
                <c:pt idx="4">
                  <c:v>0.09</c:v>
                </c:pt>
                <c:pt idx="5">
                  <c:v>0.12</c:v>
                </c:pt>
                <c:pt idx="6">
                  <c:v>0.16</c:v>
                </c:pt>
                <c:pt idx="7">
                  <c:v>0.19</c:v>
                </c:pt>
                <c:pt idx="8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222301057458266"/>
          <c:y val="1.7244539225813042E-2"/>
          <c:w val="0.31910236220472443"/>
          <c:h val="0.948756900616298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Tydzień 1</c:v>
                </c:pt>
              </c:strCache>
            </c:strRef>
          </c:tx>
          <c:marker>
            <c:symbol val="none"/>
          </c:marker>
          <c:cat>
            <c:strRef>
              <c:f>Arkusz1!$A$2:$A$8</c:f>
              <c:strCache>
                <c:ptCount val="7"/>
                <c:pt idx="0">
                  <c:v>Doba 1</c:v>
                </c:pt>
                <c:pt idx="1">
                  <c:v>Doba 2</c:v>
                </c:pt>
                <c:pt idx="2">
                  <c:v>Doba 3</c:v>
                </c:pt>
                <c:pt idx="3">
                  <c:v>Doba 4</c:v>
                </c:pt>
                <c:pt idx="4">
                  <c:v>Doba 5</c:v>
                </c:pt>
                <c:pt idx="5">
                  <c:v>Doba 6</c:v>
                </c:pt>
                <c:pt idx="6">
                  <c:v>Doba 7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56</c:v>
                </c:pt>
                <c:pt idx="1">
                  <c:v>69</c:v>
                </c:pt>
                <c:pt idx="2">
                  <c:v>61</c:v>
                </c:pt>
                <c:pt idx="3">
                  <c:v>69</c:v>
                </c:pt>
                <c:pt idx="4">
                  <c:v>77</c:v>
                </c:pt>
                <c:pt idx="5">
                  <c:v>67</c:v>
                </c:pt>
                <c:pt idx="6">
                  <c:v>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Tydzień 2</c:v>
                </c:pt>
              </c:strCache>
            </c:strRef>
          </c:tx>
          <c:marker>
            <c:symbol val="none"/>
          </c:marker>
          <c:cat>
            <c:strRef>
              <c:f>Arkusz1!$A$2:$A$8</c:f>
              <c:strCache>
                <c:ptCount val="7"/>
                <c:pt idx="0">
                  <c:v>Doba 1</c:v>
                </c:pt>
                <c:pt idx="1">
                  <c:v>Doba 2</c:v>
                </c:pt>
                <c:pt idx="2">
                  <c:v>Doba 3</c:v>
                </c:pt>
                <c:pt idx="3">
                  <c:v>Doba 4</c:v>
                </c:pt>
                <c:pt idx="4">
                  <c:v>Doba 5</c:v>
                </c:pt>
                <c:pt idx="5">
                  <c:v>Doba 6</c:v>
                </c:pt>
                <c:pt idx="6">
                  <c:v>Doba 7</c:v>
                </c:pt>
              </c:strCache>
            </c:strRef>
          </c:cat>
          <c:val>
            <c:numRef>
              <c:f>Arkusz1!$C$2:$C$8</c:f>
              <c:numCache>
                <c:formatCode>General</c:formatCode>
                <c:ptCount val="7"/>
                <c:pt idx="0">
                  <c:v>52</c:v>
                </c:pt>
                <c:pt idx="1">
                  <c:v>45</c:v>
                </c:pt>
                <c:pt idx="2">
                  <c:v>42</c:v>
                </c:pt>
                <c:pt idx="3">
                  <c:v>40</c:v>
                </c:pt>
                <c:pt idx="4">
                  <c:v>39</c:v>
                </c:pt>
                <c:pt idx="5">
                  <c:v>44</c:v>
                </c:pt>
                <c:pt idx="6">
                  <c:v>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965056"/>
        <c:axId val="107966848"/>
      </c:lineChart>
      <c:catAx>
        <c:axId val="10796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966848"/>
        <c:crosses val="autoZero"/>
        <c:auto val="1"/>
        <c:lblAlgn val="ctr"/>
        <c:lblOffset val="100"/>
        <c:noMultiLvlLbl val="0"/>
      </c:catAx>
      <c:valAx>
        <c:axId val="107966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965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16207475418124"/>
          <c:y val="6.2671998031496062E-2"/>
          <c:w val="0.69732160239076391"/>
          <c:h val="0.83584867125984252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Tydzień 1</c:v>
                </c:pt>
              </c:strCache>
            </c:strRef>
          </c:tx>
          <c:marker>
            <c:symbol val="none"/>
          </c:marker>
          <c:cat>
            <c:strRef>
              <c:f>Arkusz1!$A$2:$A$4</c:f>
              <c:strCache>
                <c:ptCount val="3"/>
                <c:pt idx="0">
                  <c:v>Doba 1</c:v>
                </c:pt>
                <c:pt idx="1">
                  <c:v>Doba 2</c:v>
                </c:pt>
                <c:pt idx="2">
                  <c:v>Doba 3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2605</c:v>
                </c:pt>
                <c:pt idx="1">
                  <c:v>2594</c:v>
                </c:pt>
                <c:pt idx="2">
                  <c:v>2602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Tydzień 2</c:v>
                </c:pt>
              </c:strCache>
            </c:strRef>
          </c:tx>
          <c:marker>
            <c:symbol val="none"/>
          </c:marker>
          <c:cat>
            <c:strRef>
              <c:f>Arkusz1!$A$2:$A$4</c:f>
              <c:strCache>
                <c:ptCount val="3"/>
                <c:pt idx="0">
                  <c:v>Doba 1</c:v>
                </c:pt>
                <c:pt idx="1">
                  <c:v>Doba 2</c:v>
                </c:pt>
                <c:pt idx="2">
                  <c:v>Doba 3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2571</c:v>
                </c:pt>
                <c:pt idx="1">
                  <c:v>2573</c:v>
                </c:pt>
                <c:pt idx="2">
                  <c:v>2564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782400"/>
        <c:axId val="115783936"/>
      </c:lineChart>
      <c:catAx>
        <c:axId val="11578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783936"/>
        <c:crosses val="autoZero"/>
        <c:auto val="1"/>
        <c:lblAlgn val="ctr"/>
        <c:lblOffset val="100"/>
        <c:noMultiLvlLbl val="0"/>
      </c:catAx>
      <c:valAx>
        <c:axId val="115783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782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067960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A46119-59C6-4719-BDA8-9E12DF96392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834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C3425A-B688-4020-93E3-ED5F8335838C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447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6D0DC9-47FD-4BDD-856E-59929B59AE7C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9868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2425" cy="473075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FBF32629-2D3C-4EF8-9C43-665A5437831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185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954858-F5B4-404B-96FB-A5668056FE70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663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D71F98-F8D3-45F2-BF96-E3A8B1BCEE7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706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17C1CE-C652-4FC7-B28C-167C10E64CD6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527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F885AA-5E75-481B-9940-51E679602A1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33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263CF0-83EE-4978-AC90-C6B36B85F237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784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66D1EA-77C6-43C7-AF62-6B2698B71E3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619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EEEB0E7-46F7-424F-915E-4511917F7AE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027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D01FBC-81CD-478B-9771-63527CFCDCD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08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100000">
              <a:srgbClr val="99FF6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pl-P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6CD1DA76-F775-43E0-B1DE-4DDD905010CD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biomasa.org/" TargetMode="External"/><Relationship Id="rId5" Type="http://schemas.openxmlformats.org/officeDocument/2006/relationships/hyperlink" Target="http://www.mae.com.pl/" TargetMode="External"/><Relationship Id="rId4" Type="http://schemas.openxmlformats.org/officeDocument/2006/relationships/hyperlink" Target="http://www.oze.opole.pl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1003300"/>
            <a:ext cx="7772400" cy="22891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7200" b="1">
                <a:solidFill>
                  <a:srgbClr val="004400"/>
                </a:solidFill>
                <a:latin typeface="Candara" pitchFamily="32" charset="0"/>
              </a:rPr>
              <a:t>Odnawialne źródła energii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52850"/>
            <a:ext cx="33782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716463" y="4365625"/>
            <a:ext cx="34559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sz="3600">
                <a:latin typeface="Corbel" pitchFamily="32" charset="0"/>
              </a:rPr>
              <a:t>Autor:</a:t>
            </a:r>
            <a:br>
              <a:rPr lang="pl-PL" sz="3600">
                <a:latin typeface="Corbel" pitchFamily="32" charset="0"/>
              </a:rPr>
            </a:br>
            <a:r>
              <a:rPr lang="pl-PL" sz="3600">
                <a:latin typeface="Corbel" pitchFamily="32" charset="0"/>
              </a:rPr>
              <a:t>Karolina Rudnik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4800" b="1">
                <a:solidFill>
                  <a:srgbClr val="004400"/>
                </a:solidFill>
                <a:latin typeface="Candara" pitchFamily="32" charset="0"/>
              </a:rPr>
              <a:t>Elektrownie na świecie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183188" y="1341438"/>
            <a:ext cx="3421062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sz="2200">
                <a:latin typeface="Corbel" pitchFamily="32" charset="0"/>
              </a:rPr>
              <a:t>Największa elektrownia słoneczna na świecie znajduje się po środku pustyni Mojave w południowej Kalifornii. Składa się z 400 tysięcy sferycznych luster, które mają ponad 6 m wysokości i zajmują powierzchnię ponad 4 milionów metrów kwadratowych.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3850" y="5229225"/>
            <a:ext cx="84248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sz="2400">
                <a:latin typeface="Corbel" pitchFamily="32" charset="0"/>
              </a:rPr>
              <a:t>Największa elektrownia w Europie położona jest we Włoszech. Może zasilić 17000 domów.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7625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b="1">
                <a:solidFill>
                  <a:srgbClr val="004400"/>
                </a:solidFill>
                <a:latin typeface="Candara" pitchFamily="32" charset="0"/>
              </a:rPr>
              <a:t>Elektrownie w Polsce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4213" y="4724400"/>
            <a:ext cx="7559675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sz="2200">
                <a:latin typeface="Corbel" pitchFamily="32" charset="0"/>
              </a:rPr>
              <a:t>Największa elektrownia słoneczna w Polsce ma powstać w Olsztynie. Budowa zostanie zakończona w 2013 roku. Energia wytwarzana przez tą elektrownię wystarczy aby zasilić 500 domów.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148263" y="1773238"/>
            <a:ext cx="35274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sz="2200">
                <a:latin typeface="Corbel" pitchFamily="32" charset="0"/>
              </a:rPr>
              <a:t>Pierwsza polska elektrownia słoneczna powstała w Wierzchosławicach. Ma 8000 solarów, każdy wysoki na 1,6 m. Do projektu przyłączyło się ponad 1700 gospodarstw.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40449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8228013" cy="14382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4800" b="1" dirty="0">
                <a:solidFill>
                  <a:srgbClr val="004400"/>
                </a:solidFill>
                <a:latin typeface="Candara" pitchFamily="34" charset="0"/>
              </a:rPr>
              <a:t>Produkcja energii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187624" y="2424594"/>
            <a:ext cx="6696546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pl-PL" sz="3200" dirty="0"/>
              <a:t>Tylko 0,03% światowej energii elektrycznej pozyskiwane jest z energii Słońca.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-612775" y="188913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5400" b="1">
                <a:solidFill>
                  <a:srgbClr val="004400"/>
                </a:solidFill>
                <a:latin typeface="Candara" pitchFamily="32" charset="0"/>
              </a:rPr>
              <a:t>Energia wiatru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35013" y="1752600"/>
            <a:ext cx="4413250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sz="2400">
                <a:latin typeface="Corbel" pitchFamily="32" charset="0"/>
              </a:rPr>
              <a:t>Energia kinetyczna wiatru przekształcana jest na prąd przy pomocy turbin wiatrowych. Duże turbiny o znacznie większej mocy najczęściej zgrupowane są w  tak zwane farmy wiatraków, czyli elektrownie wiatrowe.</a:t>
            </a:r>
            <a:br>
              <a:rPr lang="pl-PL" sz="2400">
                <a:latin typeface="Corbel" pitchFamily="32" charset="0"/>
              </a:rPr>
            </a:br>
            <a:r>
              <a:rPr lang="pl-PL" sz="2400">
                <a:latin typeface="Corbel" pitchFamily="32" charset="0"/>
              </a:rPr>
              <a:t>Turbiny nie zawsze umieszcza się na lądzie, często elektrownie wiatrowe buduje się na morzu.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0"/>
            <a:ext cx="27178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22725"/>
            <a:ext cx="3779837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9600" cy="14382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>
                <a:latin typeface="Candara" pitchFamily="32" charset="0"/>
              </a:rPr>
              <a:t>Zalety i wady elektrowni wiatrowych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9750" y="1820863"/>
            <a:ext cx="3959225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pl-PL" sz="2400">
                <a:latin typeface="Corbel" pitchFamily="32" charset="0"/>
              </a:rPr>
              <a:t>Zalety: </a:t>
            </a:r>
          </a:p>
          <a:p>
            <a:pPr>
              <a:buSzPct val="45000"/>
              <a:buFont typeface="Symbol" charset="2"/>
              <a:buChar char=""/>
            </a:pPr>
            <a:r>
              <a:rPr lang="pl-PL" sz="2400">
                <a:latin typeface="Corbel" pitchFamily="32" charset="0"/>
              </a:rPr>
              <a:t> Rozwój czystej ekologicznie energii pozwala zaspokoić rosnące potrzeby energetyczne ludzkości.</a:t>
            </a:r>
          </a:p>
          <a:p>
            <a:pPr>
              <a:buSzPct val="45000"/>
              <a:buFont typeface="Symbol" charset="2"/>
              <a:buChar char=""/>
            </a:pPr>
            <a:r>
              <a:rPr lang="pl-PL" sz="2400">
                <a:latin typeface="Corbel" pitchFamily="32" charset="0"/>
              </a:rPr>
              <a:t> Możliwość zasilania miejsc trudno dostępnych.</a:t>
            </a:r>
          </a:p>
          <a:p>
            <a:pPr>
              <a:buSzPct val="45000"/>
              <a:buFont typeface="Symbol" charset="2"/>
              <a:buChar char=""/>
            </a:pPr>
            <a:r>
              <a:rPr lang="pl-PL" sz="2400">
                <a:latin typeface="Corbel" pitchFamily="32" charset="0"/>
              </a:rPr>
              <a:t> Możliwość wykorzystania terenów słabo zaludnionych lub o ubogich glebach. </a:t>
            </a:r>
          </a:p>
          <a:p>
            <a:pPr>
              <a:buClrTx/>
              <a:buSzTx/>
              <a:buFontTx/>
              <a:buNone/>
            </a:pPr>
            <a:endParaRPr lang="pl-PL" sz="2400">
              <a:latin typeface="Corbel" pitchFamily="32" charset="0"/>
            </a:endParaRPr>
          </a:p>
          <a:p>
            <a:pPr>
              <a:buClrTx/>
              <a:buSzTx/>
              <a:buFontTx/>
              <a:buNone/>
            </a:pPr>
            <a:endParaRPr lang="pl-PL" sz="2400">
              <a:latin typeface="Corbel" pitchFamily="32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884738" y="1979613"/>
            <a:ext cx="3756025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n-US" sz="2400">
                <a:latin typeface="Corbel" pitchFamily="32" charset="0"/>
              </a:rPr>
              <a:t>Wady:</a:t>
            </a:r>
          </a:p>
          <a:p>
            <a:pPr>
              <a:buSzPct val="45000"/>
              <a:buFont typeface="Symbol" charset="2"/>
              <a:buChar char=""/>
            </a:pPr>
            <a:r>
              <a:rPr lang="pl-PL" sz="2400">
                <a:latin typeface="Corbel" pitchFamily="32" charset="0"/>
              </a:rPr>
              <a:t> Wysokie koszty instalacji.</a:t>
            </a:r>
          </a:p>
          <a:p>
            <a:pPr>
              <a:buSzPct val="45000"/>
              <a:buFont typeface="Symbol" charset="2"/>
              <a:buChar char=""/>
            </a:pPr>
            <a:r>
              <a:rPr lang="en-US" sz="2400">
                <a:latin typeface="Corbel" pitchFamily="32" charset="0"/>
              </a:rPr>
              <a:t> Wytwarzają hałas.</a:t>
            </a:r>
          </a:p>
          <a:p>
            <a:pPr>
              <a:buSzPct val="45000"/>
              <a:buFont typeface="Symbol" charset="2"/>
              <a:buChar char=""/>
            </a:pPr>
            <a:r>
              <a:rPr lang="pl-PL" sz="2400">
                <a:latin typeface="Corbel" pitchFamily="32" charset="0"/>
              </a:rPr>
              <a:t> Znaczne zmiany w krajobrazie.</a:t>
            </a:r>
          </a:p>
          <a:p>
            <a:pPr>
              <a:buSzPct val="45000"/>
              <a:buFont typeface="Symbol" charset="2"/>
              <a:buChar char=""/>
            </a:pPr>
            <a:r>
              <a:rPr lang="pl-PL" sz="2400">
                <a:latin typeface="Corbel" pitchFamily="32" charset="0"/>
              </a:rPr>
              <a:t> Zmniejszenie populacji ptaków na danym terenie.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8013" cy="14382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b="1" dirty="0">
                <a:solidFill>
                  <a:srgbClr val="004400"/>
                </a:solidFill>
                <a:latin typeface="Candara" pitchFamily="34" charset="0"/>
              </a:rPr>
              <a:t>Produkcja </a:t>
            </a:r>
            <a:r>
              <a:rPr lang="pl-PL" b="1" dirty="0" smtClean="0">
                <a:solidFill>
                  <a:srgbClr val="004400"/>
                </a:solidFill>
                <a:latin typeface="Candara" pitchFamily="34" charset="0"/>
              </a:rPr>
              <a:t>energii </a:t>
            </a:r>
            <a:r>
              <a:rPr lang="pl-PL" b="1" dirty="0">
                <a:solidFill>
                  <a:srgbClr val="004400"/>
                </a:solidFill>
                <a:latin typeface="Candara" pitchFamily="34" charset="0"/>
              </a:rPr>
              <a:t>wiatrowej na świecie w 2004 roku</a:t>
            </a: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767936135"/>
              </p:ext>
            </p:extLst>
          </p:nvPr>
        </p:nvGraphicFramePr>
        <p:xfrm>
          <a:off x="1547664" y="206084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5907738" y="5996900"/>
            <a:ext cx="2830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Źródło danych: www.biomasa.org</a:t>
            </a:r>
            <a:endParaRPr lang="pl-PL" sz="1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8013" cy="1438275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b="1" dirty="0">
                <a:solidFill>
                  <a:srgbClr val="004400"/>
                </a:solidFill>
                <a:latin typeface="Candara" pitchFamily="34" charset="0"/>
              </a:rPr>
              <a:t>Produkcja energii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39750" y="1398588"/>
            <a:ext cx="7920038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n-US" sz="2200" dirty="0">
                <a:latin typeface="Corbel" pitchFamily="32" charset="0"/>
              </a:rPr>
              <a:t>Na </a:t>
            </a:r>
            <a:r>
              <a:rPr lang="en-US" sz="2200" dirty="0" err="1">
                <a:latin typeface="Corbel" pitchFamily="32" charset="0"/>
              </a:rPr>
              <a:t>koniec</a:t>
            </a:r>
            <a:r>
              <a:rPr lang="en-US" sz="2200" dirty="0">
                <a:latin typeface="Corbel" pitchFamily="32" charset="0"/>
              </a:rPr>
              <a:t> </a:t>
            </a:r>
            <a:r>
              <a:rPr lang="pl-PL" sz="2200" dirty="0">
                <a:latin typeface="Corbel" pitchFamily="32" charset="0"/>
              </a:rPr>
              <a:t>roku</a:t>
            </a:r>
            <a:r>
              <a:rPr lang="en-US" sz="2200" dirty="0">
                <a:latin typeface="Corbel" pitchFamily="32" charset="0"/>
              </a:rPr>
              <a:t> 2008 </a:t>
            </a:r>
            <a:r>
              <a:rPr lang="pl-PL" sz="2200" dirty="0">
                <a:latin typeface="Corbel" pitchFamily="32" charset="0"/>
              </a:rPr>
              <a:t>całkowita</a:t>
            </a:r>
            <a:r>
              <a:rPr lang="en-US" sz="2200" dirty="0">
                <a:latin typeface="Corbel" pitchFamily="32" charset="0"/>
              </a:rPr>
              <a:t> </a:t>
            </a:r>
            <a:r>
              <a:rPr lang="en-US" sz="2200" dirty="0" err="1">
                <a:latin typeface="Corbel" pitchFamily="32" charset="0"/>
              </a:rPr>
              <a:t>zainstalowana</a:t>
            </a:r>
            <a:r>
              <a:rPr lang="en-US" sz="2200" dirty="0">
                <a:latin typeface="Corbel" pitchFamily="32" charset="0"/>
              </a:rPr>
              <a:t> </a:t>
            </a:r>
            <a:r>
              <a:rPr lang="en-US" sz="2200" dirty="0" err="1">
                <a:latin typeface="Corbel" pitchFamily="32" charset="0"/>
              </a:rPr>
              <a:t>moc</a:t>
            </a:r>
            <a:r>
              <a:rPr lang="en-US" sz="2200" dirty="0">
                <a:latin typeface="Corbel" pitchFamily="32" charset="0"/>
              </a:rPr>
              <a:t> </a:t>
            </a:r>
            <a:r>
              <a:rPr lang="en-US" sz="2200" dirty="0" err="1">
                <a:latin typeface="Corbel" pitchFamily="32" charset="0"/>
              </a:rPr>
              <a:t>wynosiła</a:t>
            </a:r>
            <a:r>
              <a:rPr lang="en-US" sz="2200" dirty="0">
                <a:latin typeface="Corbel" pitchFamily="32" charset="0"/>
              </a:rPr>
              <a:t> 1,5% </a:t>
            </a:r>
            <a:r>
              <a:rPr lang="pl-PL" sz="2200" dirty="0">
                <a:latin typeface="Corbel" pitchFamily="32" charset="0"/>
              </a:rPr>
              <a:t>światowego</a:t>
            </a:r>
            <a:r>
              <a:rPr lang="en-US" sz="2200" dirty="0">
                <a:latin typeface="Corbel" pitchFamily="32" charset="0"/>
              </a:rPr>
              <a:t> </a:t>
            </a:r>
            <a:r>
              <a:rPr lang="pl-PL" sz="2200" dirty="0">
                <a:latin typeface="Corbel" pitchFamily="32" charset="0"/>
              </a:rPr>
              <a:t>zużycia</a:t>
            </a:r>
            <a:r>
              <a:rPr lang="en-US" sz="2200" dirty="0">
                <a:latin typeface="Corbel" pitchFamily="32" charset="0"/>
              </a:rPr>
              <a:t> </a:t>
            </a:r>
            <a:r>
              <a:rPr lang="en-US" sz="2200" dirty="0" err="1">
                <a:latin typeface="Corbel" pitchFamily="32" charset="0"/>
              </a:rPr>
              <a:t>energii</a:t>
            </a:r>
            <a:r>
              <a:rPr lang="en-US" sz="2200" dirty="0">
                <a:latin typeface="Corbel" pitchFamily="32" charset="0"/>
              </a:rPr>
              <a:t> </a:t>
            </a:r>
            <a:r>
              <a:rPr lang="pl-PL" sz="2200" dirty="0">
                <a:latin typeface="Corbel" pitchFamily="32" charset="0"/>
              </a:rPr>
              <a:t>elektrycznej.</a:t>
            </a:r>
          </a:p>
        </p:txBody>
      </p:sp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748046593"/>
              </p:ext>
            </p:extLst>
          </p:nvPr>
        </p:nvGraphicFramePr>
        <p:xfrm>
          <a:off x="971600" y="2276872"/>
          <a:ext cx="691276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5907738" y="5996900"/>
            <a:ext cx="2582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Źródło danych: www.mae.com</a:t>
            </a:r>
            <a:endParaRPr lang="pl-PL" sz="1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4716463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4000" b="1">
                <a:solidFill>
                  <a:srgbClr val="004400"/>
                </a:solidFill>
                <a:latin typeface="Candara" pitchFamily="32" charset="0"/>
              </a:rPr>
              <a:t>Czym jest biomasa?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9388" y="1341438"/>
            <a:ext cx="4427537" cy="52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sz="2400">
                <a:latin typeface="Corbel" pitchFamily="32" charset="0"/>
              </a:rPr>
              <a:t>Biomasa to najstarsze i najczęściej wykorzystywane odnawialne źródło energii. Należą do niej: odpadki z gospodarstwa domowego oraz pozostałości po przycinaniu zieleni miejskiej, resztki z produkcji rolnej, pozostałości z leśnictwa, odpady przemysłowe i komunalne. Jest to materia organiczna, wszystkie substancje pochodzenia roślinnego lub zwierzęcego ulegające biodegradacji.</a:t>
            </a:r>
            <a:r>
              <a:rPr lang="pl-PL">
                <a:latin typeface="Corbel" pitchFamily="32" charset="0"/>
              </a:rPr>
              <a:t>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3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b="1">
                <a:solidFill>
                  <a:srgbClr val="004400"/>
                </a:solidFill>
                <a:latin typeface="Candara" pitchFamily="32" charset="0"/>
              </a:rPr>
              <a:t>Zastosowanie biomasy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3850" y="1412875"/>
            <a:ext cx="8351838" cy="52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sz="2400">
                <a:latin typeface="Corbel" pitchFamily="32" charset="0"/>
              </a:rPr>
              <a:t>	Z biomasy w stanie stałym można uzyskuje się różnego rodzaju paliwo. Im suchsza i bardziej zagęszczona jest biomasa, tym większą ma wartość. Bardzo wartościowym paliwem jest na przykład brykiet. Uzyskuje się je poprzez suszenie, mielenie i prasowanie biomasy. Ogrzewanie takim paliwem jest obecnie tańsze od oleju opałowego.</a:t>
            </a:r>
          </a:p>
          <a:p>
            <a:pPr>
              <a:buClrTx/>
              <a:buFontTx/>
              <a:buNone/>
            </a:pPr>
            <a:r>
              <a:rPr lang="pl-PL" sz="2400">
                <a:latin typeface="Corbel" pitchFamily="32" charset="0"/>
              </a:rPr>
              <a:t>	Z biomasy w stanie ciekłym produkuje się głownie alkohole i biodiesel.</a:t>
            </a:r>
          </a:p>
          <a:p>
            <a:pPr>
              <a:buClrTx/>
              <a:buFontTx/>
              <a:buNone/>
            </a:pPr>
            <a:r>
              <a:rPr lang="pl-PL" sz="2400">
                <a:latin typeface="Corbel" pitchFamily="32" charset="0"/>
              </a:rPr>
              <a:t>	Biogaz czasami zwany błotnym może być wykorzystany do produkcji energii elektrycznej i cieplnej. Warto wykorzystywać biogaz, ponieważ jest on jednym z gazów cieplarnianych i automatycznie zapobiega się jego emisji do atmosfery.</a:t>
            </a:r>
            <a:br>
              <a:rPr lang="pl-PL" sz="2400">
                <a:latin typeface="Corbel" pitchFamily="32" charset="0"/>
              </a:rPr>
            </a:br>
            <a:endParaRPr lang="pl-PL" sz="2400">
              <a:latin typeface="Corbel" pitchFamily="3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9600" cy="14382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b="1" dirty="0">
                <a:solidFill>
                  <a:srgbClr val="004400"/>
                </a:solidFill>
                <a:latin typeface="Candara" pitchFamily="34" charset="0"/>
              </a:rPr>
              <a:t>Zalety i wady biomasy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60363" y="1666875"/>
            <a:ext cx="8640762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pl-PL" sz="2000">
                <a:latin typeface="Corbel" pitchFamily="32" charset="0"/>
              </a:rPr>
              <a:t>Zalety: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latin typeface="Corbel" pitchFamily="32" charset="0"/>
              </a:rPr>
              <a:t> Nie emituje dwutlenku węgla do atmosfery podczas spalania.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latin typeface="Corbel" pitchFamily="32" charset="0"/>
              </a:rPr>
              <a:t> Pozyskiwanie energii z biomasy zapobiega marnotrawstwu nadwyżek żywności, pozwala zagospodarować odpady produkcyjne przemysłu leśnego i rolnego oraz zutylizować odpady komunalne.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latin typeface="Corbel" pitchFamily="32" charset="0"/>
              </a:rPr>
              <a:t> Stan środowiska w pobliżu wysypiska ulega poprawie.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latin typeface="Corbel" pitchFamily="32" charset="0"/>
              </a:rPr>
              <a:t> Zasoby biomasy są dostępne na całym świecie.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latin typeface="Corbel" pitchFamily="32" charset="0"/>
              </a:rPr>
              <a:t> Biomasa może być magazynowana i wykorzystywana w zależności od potrzeb.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latin typeface="Corbel" pitchFamily="32" charset="0"/>
              </a:rPr>
              <a:t> Uprawy na cele energetyczne pozwalają zagospodarować nieużytki rolne.</a:t>
            </a:r>
          </a:p>
          <a:p>
            <a:pPr>
              <a:buClrTx/>
              <a:buSzTx/>
              <a:buFontTx/>
              <a:buNone/>
            </a:pPr>
            <a:r>
              <a:rPr lang="pl-PL" sz="2000">
                <a:latin typeface="Corbel" pitchFamily="32" charset="0"/>
              </a:rPr>
              <a:t>   </a:t>
            </a:r>
          </a:p>
          <a:p>
            <a:pPr>
              <a:buClrTx/>
              <a:buSzTx/>
              <a:buFontTx/>
              <a:buNone/>
            </a:pPr>
            <a:r>
              <a:rPr lang="pl-PL" sz="2000">
                <a:latin typeface="Corbel" pitchFamily="32" charset="0"/>
              </a:rPr>
              <a:t>Wady: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latin typeface="Corbel" pitchFamily="32" charset="0"/>
              </a:rPr>
              <a:t> Stosunkowo mała gęstość surowca utrudnia jego transport.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latin typeface="Corbel" pitchFamily="32" charset="0"/>
              </a:rPr>
              <a:t> Mniejsza niż w przypadku paliw kopalnych wartość energetyczna.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latin typeface="Corbel" pitchFamily="32" charset="0"/>
              </a:rPr>
              <a:t> Niektóre odpady są dostępne tylko sezonowo.</a:t>
            </a:r>
          </a:p>
          <a:p>
            <a:pPr>
              <a:buClrTx/>
              <a:buSzTx/>
              <a:buFontTx/>
              <a:buNone/>
            </a:pPr>
            <a:endParaRPr lang="pl-PL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735013"/>
            <a:ext cx="8229600" cy="155575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4800" b="1" dirty="0">
                <a:solidFill>
                  <a:srgbClr val="004400"/>
                </a:solidFill>
                <a:latin typeface="Candara" pitchFamily="32" charset="0"/>
              </a:rPr>
              <a:t>Czym są odnawialne źródła energii?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68313" y="2636838"/>
            <a:ext cx="8064500" cy="350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spcBef>
                <a:spcPts val="800"/>
              </a:spcBef>
              <a:buClrTx/>
              <a:buFontTx/>
              <a:buNone/>
            </a:pPr>
            <a:r>
              <a:rPr lang="pl-PL" sz="3200">
                <a:latin typeface="Corbel" pitchFamily="32" charset="0"/>
              </a:rPr>
              <a:t>Są to naturalne źródła, których zasób odnawia się w krótkim czasie. Najważniejszym jest energia spadku wody. Pozostałe to: energia słoneczna, energia wiatru, biomasy, fal, pływów morskich, energia geotermalna i inne używane na mniejszą skalę.</a:t>
            </a:r>
          </a:p>
          <a:p>
            <a:pPr>
              <a:buClrTx/>
              <a:buFontTx/>
              <a:buNone/>
            </a:pPr>
            <a:endParaRPr lang="pl-PL" sz="3200">
              <a:latin typeface="Corbel" pitchFamily="3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5400" b="1">
                <a:solidFill>
                  <a:srgbClr val="004400"/>
                </a:solidFill>
                <a:latin typeface="Candara" pitchFamily="32" charset="0"/>
              </a:rPr>
              <a:t>Energia geotermalna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39750" y="1484313"/>
            <a:ext cx="4824413" cy="478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sz="2200">
                <a:latin typeface="Corbel" pitchFamily="32" charset="0"/>
              </a:rPr>
              <a:t>Energia geotermalna to energia wydobytych na powierzchnię ziemi wód z tak zwanych gorących źródeł i gejzerów. Aby ją wykorzystać budowane są elektrownie geotermalne. Innym rodzajem wykorzystania energii wnętrza Ziemi to ogrzewanie lub ochładzanie za pomocą pomp ciepła - podziemnych rur wypełnionych cieczą, które ogrzewają się pod wpływem naturalnego ciepła Ziemi lub też, podczas upałów, „przechwytują” nadmiar ciepła z otoczenia i odprowadzają je pod ziemię.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1773238"/>
            <a:ext cx="3389312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361950"/>
            <a:ext cx="8229600" cy="14382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b="1" dirty="0">
                <a:solidFill>
                  <a:srgbClr val="004400"/>
                </a:solidFill>
                <a:latin typeface="Candara" pitchFamily="32" charset="0"/>
              </a:rPr>
              <a:t>Wady i zalety dużych elektrowni geotermalnych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61963" y="1614488"/>
            <a:ext cx="8358187" cy="524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pl-PL" sz="2000">
                <a:latin typeface="Corbel" pitchFamily="32" charset="0"/>
              </a:rPr>
              <a:t>Zalety: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latin typeface="Corbel" pitchFamily="32" charset="0"/>
              </a:rPr>
              <a:t> Jej zasoby są dostępne niezależnie od warunków klimatycznych, czy pogody.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latin typeface="Corbel" pitchFamily="32" charset="0"/>
              </a:rPr>
              <a:t> Energia geotermalna występuje w każdym miejscu na Ziemi.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latin typeface="Corbel" pitchFamily="32" charset="0"/>
              </a:rPr>
              <a:t> Jest to stale dostępne źródło.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latin typeface="Corbel" pitchFamily="32" charset="0"/>
              </a:rPr>
              <a:t> Instalacje oparte o wykorzystanie tej energii odznaczają się stosunkowo niskimi kosztami eksploatacyjnymi.</a:t>
            </a:r>
          </a:p>
          <a:p>
            <a:pPr>
              <a:buClrTx/>
              <a:buSzTx/>
              <a:buFontTx/>
              <a:buNone/>
            </a:pPr>
            <a:endParaRPr lang="pl-PL" sz="2000">
              <a:latin typeface="Corbel" pitchFamily="32" charset="0"/>
            </a:endParaRPr>
          </a:p>
          <a:p>
            <a:pPr>
              <a:buClrTx/>
              <a:buSzTx/>
              <a:buFontTx/>
              <a:buNone/>
            </a:pPr>
            <a:r>
              <a:rPr lang="pl-PL" sz="2000">
                <a:latin typeface="Corbel" pitchFamily="32" charset="0"/>
              </a:rPr>
              <a:t>Wady: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latin typeface="Corbel" pitchFamily="32" charset="0"/>
              </a:rPr>
              <a:t> Warunki nie zawsze sprzyjają wydobywaniu energii geotermalnej.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latin typeface="Corbel" pitchFamily="32" charset="0"/>
              </a:rPr>
              <a:t> Wysokie koszty budowy instalacji.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latin typeface="Corbel" pitchFamily="32" charset="0"/>
              </a:rPr>
              <a:t> Istnieje ryzyko przemieszczenia się złóż geotermalnych, które na całe dziesięciolecia mogą „uciec” z miejsca eksploatacji.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latin typeface="Corbel" pitchFamily="32" charset="0"/>
              </a:rPr>
              <a:t> Niebezpieczeństwo zanieczyszczenia atmosfery oraz wód przez szkodliwe gazy i minerały, np. siarkowodór, który w wysokich stężeniach jest niebezpieczny dla ludzkiego zdrowia.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latin typeface="Corbel" pitchFamily="32" charset="0"/>
              </a:rPr>
              <a:t> Problem może stanowić korozja rur.</a:t>
            </a:r>
          </a:p>
          <a:p>
            <a:pPr>
              <a:buClrTx/>
              <a:buSzTx/>
              <a:buFontTx/>
              <a:buNone/>
            </a:pPr>
            <a:endParaRPr lang="pl-PL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4400"/>
                </a:solidFill>
                <a:latin typeface="Candara" pitchFamily="34" charset="0"/>
              </a:rPr>
              <a:t>Roczny potencjał energii geotermalnej</a:t>
            </a:r>
            <a:endParaRPr lang="pl-PL" b="1" dirty="0">
              <a:solidFill>
                <a:srgbClr val="004400"/>
              </a:solidFill>
              <a:latin typeface="Candara" pitchFamily="34" charset="0"/>
            </a:endParaRP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533933004"/>
              </p:ext>
            </p:extLst>
          </p:nvPr>
        </p:nvGraphicFramePr>
        <p:xfrm>
          <a:off x="683568" y="1700808"/>
          <a:ext cx="7920880" cy="485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6084168" y="6487842"/>
            <a:ext cx="2830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400" dirty="0">
                <a:solidFill>
                  <a:srgbClr val="FFFFFF"/>
                </a:solidFill>
              </a:rPr>
              <a:t>Źródło danych: www.biomasa.org</a:t>
            </a:r>
          </a:p>
        </p:txBody>
      </p:sp>
    </p:spTree>
    <p:extLst>
      <p:ext uri="{BB962C8B-B14F-4D97-AF65-F5344CB8AC3E}">
        <p14:creationId xmlns:p14="http://schemas.microsoft.com/office/powerpoint/2010/main" val="1876408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6425" cy="1433512"/>
          </a:xfrm>
        </p:spPr>
        <p:txBody>
          <a:bodyPr/>
          <a:lstStyle/>
          <a:p>
            <a:r>
              <a:rPr lang="pl-PL" sz="5400" b="1" dirty="0" smtClean="0">
                <a:solidFill>
                  <a:srgbClr val="004400"/>
                </a:solidFill>
                <a:latin typeface="Candara" pitchFamily="34" charset="0"/>
              </a:rPr>
              <a:t>Pomiary energii </a:t>
            </a:r>
            <a:endParaRPr lang="pl-PL" sz="5400" b="1" dirty="0">
              <a:solidFill>
                <a:srgbClr val="004400"/>
              </a:solidFill>
              <a:latin typeface="Candara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27584" y="2636912"/>
            <a:ext cx="4031873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3600" b="1" dirty="0" smtClean="0">
                <a:solidFill>
                  <a:schemeClr val="tx1"/>
                </a:solidFill>
              </a:rPr>
              <a:t>Pomiary w domu</a:t>
            </a:r>
          </a:p>
          <a:p>
            <a:pPr algn="r"/>
            <a:endParaRPr lang="pl-PL" sz="1100" b="1" dirty="0">
              <a:solidFill>
                <a:schemeClr val="tx1"/>
              </a:solidFill>
            </a:endParaRPr>
          </a:p>
          <a:p>
            <a:pPr algn="r"/>
            <a:r>
              <a:rPr lang="pl-PL" sz="3600" b="1" dirty="0" smtClean="0">
                <a:solidFill>
                  <a:schemeClr val="tx1"/>
                </a:solidFill>
              </a:rPr>
              <a:t>Pomiary w szkole</a:t>
            </a:r>
          </a:p>
          <a:p>
            <a:pPr algn="r"/>
            <a:endParaRPr lang="pl-PL" sz="1100" b="1" dirty="0">
              <a:solidFill>
                <a:schemeClr val="tx1"/>
              </a:solidFill>
            </a:endParaRPr>
          </a:p>
          <a:p>
            <a:pPr algn="r"/>
            <a:r>
              <a:rPr lang="pl-PL" sz="3600" b="1" dirty="0" smtClean="0">
                <a:solidFill>
                  <a:schemeClr val="tx1"/>
                </a:solidFill>
              </a:rPr>
              <a:t>Wnioski</a:t>
            </a:r>
          </a:p>
          <a:p>
            <a:pPr algn="r"/>
            <a:endParaRPr lang="pl-PL" sz="1100" b="1" dirty="0">
              <a:solidFill>
                <a:schemeClr val="tx1"/>
              </a:solidFill>
            </a:endParaRPr>
          </a:p>
          <a:p>
            <a:pPr algn="r"/>
            <a:r>
              <a:rPr lang="pl-PL" sz="3600" b="1" dirty="0" smtClean="0">
                <a:solidFill>
                  <a:schemeClr val="tx1"/>
                </a:solidFill>
              </a:rPr>
              <a:t>Obliczenia</a:t>
            </a:r>
            <a:endParaRPr lang="pl-PL" sz="3600" b="1" dirty="0">
              <a:solidFill>
                <a:schemeClr val="tx1"/>
              </a:solidFill>
            </a:endParaRPr>
          </a:p>
        </p:txBody>
      </p:sp>
      <p:sp>
        <p:nvSpPr>
          <p:cNvPr id="5" name="Strzałka w prawo 4">
            <a:hlinkClick r:id="rId2" action="ppaction://hlinksldjump"/>
          </p:cNvPr>
          <p:cNvSpPr/>
          <p:nvPr/>
        </p:nvSpPr>
        <p:spPr bwMode="auto">
          <a:xfrm>
            <a:off x="5186401" y="2658999"/>
            <a:ext cx="864096" cy="576064"/>
          </a:xfrm>
          <a:prstGeom prst="rightArrow">
            <a:avLst/>
          </a:prstGeom>
          <a:solidFill>
            <a:srgbClr val="A9DA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  <p:sp>
        <p:nvSpPr>
          <p:cNvPr id="6" name="Strzałka w prawo 5">
            <a:hlinkClick r:id="rId3" action="ppaction://hlinksldjump"/>
          </p:cNvPr>
          <p:cNvSpPr/>
          <p:nvPr/>
        </p:nvSpPr>
        <p:spPr bwMode="auto">
          <a:xfrm>
            <a:off x="5209367" y="3428752"/>
            <a:ext cx="864096" cy="576064"/>
          </a:xfrm>
          <a:prstGeom prst="rightArrow">
            <a:avLst/>
          </a:prstGeom>
          <a:solidFill>
            <a:srgbClr val="A9DA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  <p:sp>
        <p:nvSpPr>
          <p:cNvPr id="7" name="Strzałka w prawo 6">
            <a:hlinkClick r:id="rId4" action="ppaction://hlinksldjump"/>
          </p:cNvPr>
          <p:cNvSpPr/>
          <p:nvPr/>
        </p:nvSpPr>
        <p:spPr bwMode="auto">
          <a:xfrm>
            <a:off x="5209367" y="4149080"/>
            <a:ext cx="864096" cy="576064"/>
          </a:xfrm>
          <a:prstGeom prst="rightArrow">
            <a:avLst/>
          </a:prstGeom>
          <a:solidFill>
            <a:srgbClr val="A9DA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  <p:sp>
        <p:nvSpPr>
          <p:cNvPr id="8" name="Strzałka w prawo 7">
            <a:hlinkClick r:id="rId5" action="ppaction://hlinksldjump"/>
          </p:cNvPr>
          <p:cNvSpPr/>
          <p:nvPr/>
        </p:nvSpPr>
        <p:spPr bwMode="auto">
          <a:xfrm>
            <a:off x="5209367" y="4877004"/>
            <a:ext cx="864096" cy="576064"/>
          </a:xfrm>
          <a:prstGeom prst="rightArrow">
            <a:avLst/>
          </a:prstGeom>
          <a:solidFill>
            <a:srgbClr val="A9DA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0924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>
                <a:solidFill>
                  <a:srgbClr val="004400"/>
                </a:solidFill>
                <a:latin typeface="Candara" pitchFamily="34" charset="0"/>
              </a:rPr>
              <a:t>Zużycie energii w domu</a:t>
            </a:r>
            <a:endParaRPr lang="pl-PL" sz="4000" b="1" dirty="0">
              <a:solidFill>
                <a:srgbClr val="004400"/>
              </a:solidFill>
              <a:latin typeface="Candara" pitchFamily="34" charset="0"/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3967977305"/>
              </p:ext>
            </p:extLst>
          </p:nvPr>
        </p:nvGraphicFramePr>
        <p:xfrm>
          <a:off x="611560" y="1268760"/>
          <a:ext cx="727280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8565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4400"/>
                </a:solidFill>
                <a:latin typeface="Candara" pitchFamily="34" charset="0"/>
              </a:rPr>
              <a:t>Obliczenia</a:t>
            </a:r>
            <a:endParaRPr lang="pl-PL" b="1" dirty="0">
              <a:solidFill>
                <a:srgbClr val="004400"/>
              </a:solidFill>
              <a:latin typeface="Candara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99592" y="1772816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Średnia I tygodnia: 65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Średnia II tygodnia: 44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11560" y="2996952"/>
            <a:ext cx="7340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Energia zużyta w II tygodniu stanowi 68% energii zużytej w I tygodniu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chemeClr val="tx1"/>
                </a:solidFill>
              </a:rPr>
              <a:t>Energia zużyta w II tygodniu zmalała o 34%.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11560" y="4293096"/>
            <a:ext cx="5660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Przewidywane zużycie 8 dnia w I tygodniu: 66,8 kWh.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11560" y="4941168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Przewidywane zużycie 8 dnia w II tygodniu: 53,8 kWh.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Strzałka w lewo 6">
            <a:hlinkClick r:id="rId2" action="ppaction://hlinksldjump"/>
          </p:cNvPr>
          <p:cNvSpPr/>
          <p:nvPr/>
        </p:nvSpPr>
        <p:spPr bwMode="auto">
          <a:xfrm>
            <a:off x="7380312" y="5733256"/>
            <a:ext cx="1080120" cy="720080"/>
          </a:xfrm>
          <a:prstGeom prst="leftArrow">
            <a:avLst/>
          </a:prstGeom>
          <a:solidFill>
            <a:srgbClr val="A9DA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88585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>
                <a:solidFill>
                  <a:srgbClr val="004400"/>
                </a:solidFill>
                <a:latin typeface="Candara" pitchFamily="34" charset="0"/>
              </a:rPr>
              <a:t>Zużycie energii w szkole</a:t>
            </a:r>
            <a:endParaRPr lang="pl-PL" sz="4000" b="1" dirty="0">
              <a:solidFill>
                <a:srgbClr val="004400"/>
              </a:solidFill>
              <a:latin typeface="Candara" pitchFamily="34" charset="0"/>
            </a:endParaRPr>
          </a:p>
        </p:txBody>
      </p:sp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4041789996"/>
              </p:ext>
            </p:extLst>
          </p:nvPr>
        </p:nvGraphicFramePr>
        <p:xfrm>
          <a:off x="467544" y="1484784"/>
          <a:ext cx="784887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4081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4400"/>
                </a:solidFill>
                <a:latin typeface="Candara" pitchFamily="34" charset="0"/>
              </a:rPr>
              <a:t>Obliczenia</a:t>
            </a:r>
            <a:endParaRPr lang="pl-PL" b="1" dirty="0">
              <a:solidFill>
                <a:srgbClr val="004400"/>
              </a:solidFill>
              <a:latin typeface="Candara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99592" y="1772816"/>
            <a:ext cx="2749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Średnia I tygodnia: 2600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Średnia II tygodnia: 2569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11560" y="2996952"/>
            <a:ext cx="7340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Energia zużyta w II tygodniu stanowi 99% energii zużytej w I tygodniu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pPr lvl="0"/>
            <a:r>
              <a:rPr lang="pl-PL" dirty="0">
                <a:solidFill>
                  <a:srgbClr val="000000"/>
                </a:solidFill>
              </a:rPr>
              <a:t>Energia zużyta w II tygodniu zmalała o </a:t>
            </a:r>
            <a:r>
              <a:rPr lang="pl-PL" dirty="0" smtClean="0">
                <a:solidFill>
                  <a:srgbClr val="000000"/>
                </a:solidFill>
              </a:rPr>
              <a:t>1%.</a:t>
            </a:r>
            <a:endParaRPr lang="pl-PL" dirty="0">
              <a:solidFill>
                <a:srgbClr val="000000"/>
              </a:solidFill>
            </a:endParaRP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20028" y="4197281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Przewidywane zużycie 4 dnia w I tygodniu: 2590 kWh.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20028" y="4797152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Przewidywane zużycie 4 dnia w II tygodniu: 2545 kWh.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Strzałka w lewo 7">
            <a:hlinkClick r:id="rId2" action="ppaction://hlinksldjump"/>
          </p:cNvPr>
          <p:cNvSpPr/>
          <p:nvPr/>
        </p:nvSpPr>
        <p:spPr bwMode="auto">
          <a:xfrm>
            <a:off x="7380312" y="5733256"/>
            <a:ext cx="1080120" cy="720080"/>
          </a:xfrm>
          <a:prstGeom prst="leftArrow">
            <a:avLst/>
          </a:prstGeom>
          <a:solidFill>
            <a:srgbClr val="A9DA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150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5963" y="548680"/>
            <a:ext cx="8226425" cy="1433512"/>
          </a:xfrm>
        </p:spPr>
        <p:txBody>
          <a:bodyPr/>
          <a:lstStyle/>
          <a:p>
            <a:r>
              <a:rPr lang="pl-PL" sz="4800" b="1" dirty="0" smtClean="0">
                <a:solidFill>
                  <a:srgbClr val="004400"/>
                </a:solidFill>
                <a:latin typeface="Candara" pitchFamily="34" charset="0"/>
              </a:rPr>
              <a:t>Wnioski</a:t>
            </a:r>
            <a:endParaRPr lang="pl-PL" sz="4800" b="1" dirty="0">
              <a:solidFill>
                <a:srgbClr val="004400"/>
              </a:solidFill>
              <a:latin typeface="Candara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14760" y="2420888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Duże różnice w codziennym zużyciu energii mogą wynikać z różnego zapotrzebowania na energię podczas codziennych zajęć.</a:t>
            </a:r>
          </a:p>
          <a:p>
            <a:r>
              <a:rPr lang="pl-PL" sz="2400" dirty="0" smtClean="0">
                <a:solidFill>
                  <a:schemeClr val="tx1"/>
                </a:solidFill>
              </a:rPr>
              <a:t>Na przykład któregoś dnia możemy spędzić więcej czasu poza domem lub przyjmować u siebie gości.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4" name="Strzałka w lewo 3">
            <a:hlinkClick r:id="rId2" action="ppaction://hlinksldjump"/>
          </p:cNvPr>
          <p:cNvSpPr/>
          <p:nvPr/>
        </p:nvSpPr>
        <p:spPr bwMode="auto">
          <a:xfrm>
            <a:off x="7380312" y="5733256"/>
            <a:ext cx="1080120" cy="720080"/>
          </a:xfrm>
          <a:prstGeom prst="leftArrow">
            <a:avLst/>
          </a:prstGeom>
          <a:solidFill>
            <a:srgbClr val="A9DA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9001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4400"/>
                </a:solidFill>
                <a:latin typeface="Candara" pitchFamily="34" charset="0"/>
              </a:rPr>
              <a:t>Obliczenia</a:t>
            </a:r>
            <a:endParaRPr lang="pl-PL" b="1" dirty="0">
              <a:solidFill>
                <a:srgbClr val="004400"/>
              </a:solidFill>
              <a:latin typeface="Candara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7" y="2135213"/>
            <a:ext cx="8470162" cy="30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16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b="1" dirty="0">
                <a:solidFill>
                  <a:srgbClr val="004400"/>
                </a:solidFill>
                <a:latin typeface="Candara" pitchFamily="32" charset="0"/>
              </a:rPr>
              <a:t>Energia spadku wody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475656" y="1556792"/>
            <a:ext cx="6408712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sz="2800" dirty="0">
                <a:latin typeface="Corbel" pitchFamily="32" charset="0"/>
              </a:rPr>
              <a:t>Energia spadku wody zostaje zmieniana na energię elektryczną w elektrowniach wodnych. </a:t>
            </a:r>
          </a:p>
        </p:txBody>
      </p:sp>
      <p:pic>
        <p:nvPicPr>
          <p:cNvPr id="1026" name="Picture 2" descr="http://levis.sggw.waw.pl/~ozw1/zgw/msos/05_06/Chiny/aa/szablon_rys4_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067944" cy="329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esty.energetykon.pl/textimages/2/19f28d73bca8cde113cfdd314ae1634b2270558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5076056" cy="329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4400"/>
                </a:solidFill>
                <a:latin typeface="Candara" pitchFamily="34" charset="0"/>
              </a:rPr>
              <a:t>Obliczenia</a:t>
            </a:r>
            <a:endParaRPr lang="pl-PL" b="1" dirty="0">
              <a:solidFill>
                <a:srgbClr val="004400"/>
              </a:solidFill>
              <a:latin typeface="Candara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6120680" cy="492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488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b="1">
                <a:solidFill>
                  <a:srgbClr val="004400"/>
                </a:solidFill>
                <a:latin typeface="Candara" pitchFamily="32" charset="0"/>
              </a:rPr>
              <a:t>Bibliografia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23850" y="14843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r>
              <a:rPr lang="pl-PL" sz="3200">
                <a:solidFill>
                  <a:srgbClr val="CCCCFF"/>
                </a:solidFill>
                <a:hlinkClick r:id="rId3"/>
              </a:rPr>
              <a:t>http://pl.wikipedia.org/</a:t>
            </a:r>
            <a:r>
              <a:rPr lang="pl-PL" sz="3200"/>
              <a:t> 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pl-PL" sz="3200">
                <a:solidFill>
                  <a:srgbClr val="CCCCFF"/>
                </a:solidFill>
                <a:hlinkClick r:id="rId4"/>
              </a:rPr>
              <a:t>http://www.oze.opole.pl</a:t>
            </a:r>
            <a:r>
              <a:rPr lang="pl-PL" sz="3200"/>
              <a:t> 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pl-PL" sz="3200">
                <a:solidFill>
                  <a:srgbClr val="CCCCFF"/>
                </a:solidFill>
                <a:hlinkClick r:id="rId5"/>
              </a:rPr>
              <a:t>http://www.mae.com.pl</a:t>
            </a:r>
            <a:r>
              <a:rPr lang="pl-PL" sz="3200"/>
              <a:t> </a:t>
            </a:r>
          </a:p>
          <a:p>
            <a:pPr>
              <a:spcBef>
                <a:spcPts val="800"/>
              </a:spcBef>
              <a:buClrTx/>
              <a:buFontTx/>
              <a:buNone/>
            </a:pPr>
            <a:r>
              <a:rPr lang="pl-PL" sz="3200">
                <a:solidFill>
                  <a:srgbClr val="CCCCFF"/>
                </a:solidFill>
                <a:hlinkClick r:id="rId6"/>
              </a:rPr>
              <a:t>http://www.biomasa.org</a:t>
            </a:r>
            <a:r>
              <a:rPr lang="pl-PL" sz="3200"/>
              <a:t>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1091" y="1052736"/>
            <a:ext cx="8226425" cy="1433512"/>
          </a:xfrm>
        </p:spPr>
        <p:txBody>
          <a:bodyPr/>
          <a:lstStyle/>
          <a:p>
            <a:r>
              <a:rPr lang="pl-PL" sz="6600" b="1" dirty="0" smtClean="0">
                <a:solidFill>
                  <a:srgbClr val="004400"/>
                </a:solidFill>
                <a:latin typeface="Candara" pitchFamily="34" charset="0"/>
              </a:rPr>
              <a:t>Koniec</a:t>
            </a:r>
            <a:endParaRPr lang="pl-PL" sz="6600" b="1" dirty="0">
              <a:solidFill>
                <a:srgbClr val="004400"/>
              </a:solidFill>
              <a:latin typeface="Candara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55776" y="3212976"/>
            <a:ext cx="4237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smtClean="0">
                <a:solidFill>
                  <a:srgbClr val="004400"/>
                </a:solidFill>
              </a:rPr>
              <a:t>Dziękuję za uwagę</a:t>
            </a:r>
            <a:endParaRPr lang="pl-PL" sz="3600" b="1" dirty="0">
              <a:solidFill>
                <a:srgbClr val="004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28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6425" cy="1433512"/>
          </a:xfrm>
        </p:spPr>
        <p:txBody>
          <a:bodyPr/>
          <a:lstStyle/>
          <a:p>
            <a:r>
              <a:rPr lang="pl-PL" b="1" dirty="0" smtClean="0">
                <a:solidFill>
                  <a:srgbClr val="004400"/>
                </a:solidFill>
                <a:latin typeface="Candara" pitchFamily="34" charset="0"/>
              </a:rPr>
              <a:t>Zalety i wady energii spadku wody</a:t>
            </a:r>
            <a:endParaRPr lang="pl-PL" b="1" dirty="0">
              <a:solidFill>
                <a:srgbClr val="004400"/>
              </a:solidFill>
              <a:latin typeface="Candara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9552" y="2173676"/>
            <a:ext cx="76290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tx1"/>
                </a:solidFill>
                <a:latin typeface="Corbel" pitchFamily="34" charset="0"/>
              </a:rPr>
              <a:t>Zalety: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Corbel" pitchFamily="34" charset="0"/>
              </a:rPr>
              <a:t>Nie produkują odpadków.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Corbel" pitchFamily="34" charset="0"/>
              </a:rPr>
              <a:t>Nie emitują zanieczyszczeń do środowiska.</a:t>
            </a:r>
          </a:p>
          <a:p>
            <a:endParaRPr lang="pl-PL" sz="2400" dirty="0">
              <a:solidFill>
                <a:schemeClr val="tx1"/>
              </a:solidFill>
              <a:latin typeface="Corbel" pitchFamily="34" charset="0"/>
            </a:endParaRPr>
          </a:p>
          <a:p>
            <a:r>
              <a:rPr lang="pl-PL" sz="2400" dirty="0" smtClean="0">
                <a:solidFill>
                  <a:schemeClr val="tx1"/>
                </a:solidFill>
                <a:latin typeface="Corbel" pitchFamily="34" charset="0"/>
              </a:rPr>
              <a:t>Wady: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Corbel" pitchFamily="34" charset="0"/>
              </a:rPr>
              <a:t>Znaczna zmiana ekosystemu.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>
                <a:solidFill>
                  <a:schemeClr val="tx1"/>
                </a:solidFill>
                <a:latin typeface="Corbel" pitchFamily="34" charset="0"/>
              </a:rPr>
              <a:t>Niemal całkowite wyginięcie roślin i zwierząt.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400" dirty="0">
              <a:solidFill>
                <a:schemeClr val="tx1"/>
              </a:solidFill>
              <a:latin typeface="Corbel" pitchFamily="34" charset="0"/>
            </a:endParaRPr>
          </a:p>
          <a:p>
            <a:r>
              <a:rPr lang="pl-PL" sz="2400" dirty="0" smtClean="0">
                <a:solidFill>
                  <a:schemeClr val="tx1"/>
                </a:solidFill>
                <a:latin typeface="Corbel" pitchFamily="34" charset="0"/>
              </a:rPr>
              <a:t>Dotyczy się to jedynie dużych elektrowni, ponieważ małe nie mają tak dużego wpływu na środowisko.</a:t>
            </a:r>
            <a:endParaRPr lang="pl-PL" sz="2400" dirty="0">
              <a:solidFill>
                <a:schemeClr val="tx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2516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5876925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800" b="1">
                <a:solidFill>
                  <a:srgbClr val="FFFFCC"/>
                </a:solidFill>
              </a:rPr>
              <a:t>Elektrownia wodna na Odrze we Wrocławiu</a:t>
            </a:r>
            <a:r>
              <a:rPr lang="pl-PL" sz="4000">
                <a:solidFill>
                  <a:srgbClr val="FFFFCC"/>
                </a:solidFill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867400" y="3357563"/>
            <a:ext cx="3024188" cy="19351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4000" b="1">
                <a:solidFill>
                  <a:srgbClr val="004400"/>
                </a:solidFill>
                <a:latin typeface="Candara" pitchFamily="32" charset="0"/>
              </a:rPr>
              <a:t>Zapora wodna we Włocławku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5795963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5400" b="1">
                <a:solidFill>
                  <a:srgbClr val="004400"/>
                </a:solidFill>
                <a:latin typeface="Candara" pitchFamily="32" charset="0"/>
              </a:rPr>
              <a:t>Energia słoneczna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50825" y="1844675"/>
            <a:ext cx="8642350" cy="35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sz="2500">
                <a:latin typeface="Corbel" pitchFamily="32" charset="0"/>
              </a:rPr>
              <a:t>Wykorzystanie energii promieniowania słonecznego nie powoduje żadnych efektów ubocznych, nie zakłóca stanu naturalnego środowiska. Energia słoneczna jest wszędzie łatwo dostępna, ale wartość energetyczna jaką sobą niesie jest bardzo zróżnicowana w zależności od położenia geograficznego, warunków klimatycznych oraz pory dnia i roku. </a:t>
            </a:r>
          </a:p>
          <a:p>
            <a:pPr algn="ctr">
              <a:buClrTx/>
              <a:buFontTx/>
              <a:buNone/>
            </a:pPr>
            <a:r>
              <a:rPr lang="pl-PL" sz="2500">
                <a:latin typeface="Corbel" pitchFamily="32" charset="0"/>
              </a:rPr>
              <a:t>Technologie energii słonecznej wykorzystują ciepło i światło słoneczne do produkcji energii cieplnej oraz energii elektrycznej przy użyciu ogniw fotowoltaicznych.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230188"/>
            <a:ext cx="3970337" cy="1922462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4000" b="1">
                <a:solidFill>
                  <a:srgbClr val="004400"/>
                </a:solidFill>
                <a:latin typeface="Candara" pitchFamily="32" charset="0"/>
              </a:rPr>
              <a:t>Czym są kolektory słoneczne?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68313" y="2420938"/>
            <a:ext cx="33845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sz="2800">
                <a:latin typeface="Corbel" pitchFamily="32" charset="0"/>
              </a:rPr>
              <a:t>Kolektory słoneczne to urządzenia służące do zamiany energii słonecznej w ciepło. Najczęściej umieszcza się je na dachach domów, czasami na pustych działkach.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640138"/>
            <a:ext cx="4932362" cy="321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0"/>
            <a:ext cx="4932362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07413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4600" b="1">
                <a:solidFill>
                  <a:srgbClr val="004400"/>
                </a:solidFill>
                <a:latin typeface="Candara" pitchFamily="32" charset="0"/>
              </a:rPr>
              <a:t>Czym są ogniwa fotowoltaiczne?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23850" y="1555750"/>
            <a:ext cx="8280400" cy="243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l-PL" sz="2200">
                <a:solidFill>
                  <a:srgbClr val="000000"/>
                </a:solidFill>
                <a:latin typeface="Corbel" pitchFamily="32" charset="0"/>
              </a:rPr>
              <a:t>Ogniwa fotowoltaiczne, tzw. baterie słoneczne, służą do przekształcania energii promieniowania słonecznego na energię elektryczną. Wytwarzają prąd stały, który przekształcany jest w prąd zmienny lub bezpośrednio ładują akumulatory. Umieszcza się je w elektrowniach słonecznych, w małych zegarkach i kalkulatorach, a przede wszystkim w przestrzeni kosmicznej, gdzie promieniowanie słoneczne jest dużo silniejsze. Mogą służyć też do ogrzewania domów.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8763"/>
            <a:ext cx="4932363" cy="27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83050"/>
            <a:ext cx="4211637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1070</Words>
  <Application>Microsoft Office PowerPoint</Application>
  <PresentationFormat>Pokaz na ekranie (4:3)</PresentationFormat>
  <Paragraphs>130</Paragraphs>
  <Slides>32</Slides>
  <Notes>21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Motyw pakietu Office</vt:lpstr>
      <vt:lpstr>Odnawialne źródła energii</vt:lpstr>
      <vt:lpstr>Czym są odnawialne źródła energii?</vt:lpstr>
      <vt:lpstr>Energia spadku wody</vt:lpstr>
      <vt:lpstr>Zalety i wady energii spadku wody</vt:lpstr>
      <vt:lpstr>Elektrownia wodna na Odrze we Wrocławiu </vt:lpstr>
      <vt:lpstr>Zapora wodna we Włocławku</vt:lpstr>
      <vt:lpstr>Energia słoneczna</vt:lpstr>
      <vt:lpstr>Czym są kolektory słoneczne?</vt:lpstr>
      <vt:lpstr>Czym są ogniwa fotowoltaiczne?</vt:lpstr>
      <vt:lpstr>Elektrownie na świecie</vt:lpstr>
      <vt:lpstr>Elektrownie w Polsce</vt:lpstr>
      <vt:lpstr>Produkcja energii</vt:lpstr>
      <vt:lpstr>Energia wiatru</vt:lpstr>
      <vt:lpstr>Zalety i wady elektrowni wiatrowych</vt:lpstr>
      <vt:lpstr>Produkcja energii wiatrowej na świecie w 2004 roku</vt:lpstr>
      <vt:lpstr>Produkcja energii</vt:lpstr>
      <vt:lpstr>Czym jest biomasa?</vt:lpstr>
      <vt:lpstr>Zastosowanie biomasy</vt:lpstr>
      <vt:lpstr>Zalety i wady biomasy</vt:lpstr>
      <vt:lpstr>Energia geotermalna</vt:lpstr>
      <vt:lpstr>Wady i zalety dużych elektrowni geotermalnych</vt:lpstr>
      <vt:lpstr>Roczny potencjał energii geotermalnej</vt:lpstr>
      <vt:lpstr>Pomiary energii </vt:lpstr>
      <vt:lpstr>Zużycie energii w domu</vt:lpstr>
      <vt:lpstr>Obliczenia</vt:lpstr>
      <vt:lpstr>Zużycie energii w szkole</vt:lpstr>
      <vt:lpstr>Obliczenia</vt:lpstr>
      <vt:lpstr>Wnioski</vt:lpstr>
      <vt:lpstr>Obliczenia</vt:lpstr>
      <vt:lpstr>Obliczenia</vt:lpstr>
      <vt:lpstr>Bibliografia</vt:lpstr>
      <vt:lpstr>Koniec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Odnawialne źródła energii</dc:title>
  <dc:creator>Alina Rudnik</dc:creator>
  <cp:lastModifiedBy>Karolina Rudnik</cp:lastModifiedBy>
  <cp:revision>24</cp:revision>
  <cp:lastPrinted>1601-01-01T00:00:00Z</cp:lastPrinted>
  <dcterms:created xsi:type="dcterms:W3CDTF">2010-12-30T14:41:57Z</dcterms:created>
  <dcterms:modified xsi:type="dcterms:W3CDTF">2011-06-15T13:49:18Z</dcterms:modified>
</cp:coreProperties>
</file>